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Sub-Capa</a:t>
            </a:r>
            <a:endParaRPr/>
          </a:p>
        </p:txBody>
      </p:sp>
      <p:sp>
        <p:nvSpPr>
          <p:cNvPr id="186" name="Google Shape;1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e53ab765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e53ab765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Para demonstrar os resultados da geração da imagem, decidimos mostrar este exemplo.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Do lado esquerdo, está o retrato e a fotografia originais.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 depois temos a imagem gerada com diferentes épocas de treino.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No início a imagem tem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bastante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pt-PT" sz="1800">
                <a:latin typeface="Arial"/>
                <a:ea typeface="Arial"/>
                <a:cs typeface="Arial"/>
                <a:sym typeface="Arial"/>
              </a:rPr>
              <a:t>blur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, mas com o aumento do número épocas o resultado final vai melhorando e com 500 épocas de treino, o resultado é bastante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satisfatório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5e53ab765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53ab7652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e53ab7652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Relativamente à identificação da imagem, se escolhermos a imagem mais parecida da base de dados o sistema a probabilidade de a imagem correta ser escolhida está nos 74%.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 escolhermos as 3 imagens mais parecidas, a probabilidade da imagem correta ser escolhida está nos 90%.</a:t>
            </a:r>
            <a:endParaRPr/>
          </a:p>
        </p:txBody>
      </p:sp>
      <p:sp>
        <p:nvSpPr>
          <p:cNvPr id="288" name="Google Shape;288;g5e53ab7652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e53ab7652_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e53ab7652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Vamos mostrar então a demo do nosso website.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website aceita como input um sketch e gera um retrato realista do mesmo.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Depois mostra as 3 imagens mais similares da base de dados. Mais similar da esquerda para a direita, com a fotografia correspondente com uma margem verde.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(Mostrar mais um exemplo).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Contudo como mostramos no slide anterior não acerta sempre à primeira e neste exemplo a imagem correspondente seria a que estava na segunda posição.</a:t>
            </a:r>
            <a:endParaRPr/>
          </a:p>
        </p:txBody>
      </p:sp>
      <p:sp>
        <p:nvSpPr>
          <p:cNvPr id="297" name="Google Shape;297;g5e53ab7652_3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interesse e motivação que advém</a:t>
            </a:r>
            <a:r>
              <a:rPr lang="pt-PT" sz="1100">
                <a:latin typeface="Arial"/>
                <a:ea typeface="Arial"/>
                <a:cs typeface="Arial"/>
                <a:sym typeface="Arial"/>
              </a:rPr>
              <a:t> de fazer algon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benéfico e funcional | o trabalho mais profícuo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pt-PT" sz="1400">
                <a:latin typeface="Arial"/>
                <a:ea typeface="Arial"/>
                <a:cs typeface="Arial"/>
                <a:sym typeface="Arial"/>
              </a:rPr>
              <a:t>Com este estágio descobrimos/experienciar o Hands On do dia a dia de um investigador e a comunicação dentro da equipa, neste caso CTM - IPPR.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pt-PT" sz="1400">
                <a:latin typeface="Arial"/>
                <a:ea typeface="Arial"/>
                <a:cs typeface="Arial"/>
                <a:sym typeface="Arial"/>
              </a:rPr>
              <a:t>O debruçar sobre um projecto em si permitiu acelerar o processo de aprendizagem (de técnicas de deep learning), pelo interesse e motivação que advém de fazer algo benéfico e funcional.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Os resultados retratando as mesmas condições de ambiente estão no limiar da perfeição (percentagens de acerto muito alto).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 ideal era extrapolar isto para um qualquer sketche e obter</a:t>
            </a:r>
            <a:br>
              <a:rPr lang="pt-PT">
                <a:latin typeface="Arial"/>
                <a:ea typeface="Arial"/>
                <a:cs typeface="Arial"/>
                <a:sym typeface="Arial"/>
              </a:rPr>
            </a:br>
            <a:r>
              <a:rPr lang="pt-PT">
                <a:latin typeface="Arial"/>
                <a:ea typeface="Arial"/>
                <a:cs typeface="Arial"/>
                <a:sym typeface="Arial"/>
              </a:rPr>
              <a:t>Fugindo ao trabalho ou background de edição assinalado, os resultados ficam muito aquém do expectável, tmb porque não tem a imagem do própi na base de dados. diferentes epochs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&lt;principais resultados atingidos&gt;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Os objetivos traçados foram realizados, com excelentes resultados tanto na geração do retrato, como na identificação da fotografia original.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Isto tornou o trabalho mais profícuo e ajuda a delinear um caminho para o nosso futuro.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5516fd50_8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e5516fd50_8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alargado, mais features como fatores distinção do suspeito alvo, fisionomia da pessoa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alargado, mais features como fatores distinção do suspeito alvo, fisionomia da pessoa</a:t>
            </a:r>
            <a:endParaRPr/>
          </a:p>
        </p:txBody>
      </p:sp>
      <p:sp>
        <p:nvSpPr>
          <p:cNvPr id="314" name="Google Shape;314;g5e5516fd50_8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Até aos dias de hoje, papel postado na parede| Paredeiro, moroso, media pelo meio esconderijo e fuga | Tecnologias de ponta, automático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Reduzir o tempo e espaço de procura |combinação com a deteção de face by vídeo apresentações dos nossos colegas a segui |câmeras de vídeo-vigilância |Assalto ao Inesc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suspeito sabendo que está a ser procurado pode entrar em fuga ou esconder-se, mediante as informações que vai obtendo (por exemplo por parte dos media).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 combinação de trabalhos, ficar algo fenomenal!! um papel posto numa na parede com o esboço do suspeito. paradeiro, tecnologias de ponta fazer isto através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 fazer matching, reduzindo o espaço e tempo de procura, pessoas intervenientes, câmeras de video-vigilância, segurança (hipotético assalto ao INESC)</a:t>
            </a:r>
            <a:endParaRPr/>
          </a:p>
        </p:txBody>
      </p:sp>
      <p:sp>
        <p:nvSpPr>
          <p:cNvPr id="193" name="Google Shape;1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Gerar retrato o + nítido possível, de forma a encontrar os + semelhantes possíveis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Usando técnicas de DeepLearning |Avaliar a eficácia através de métricas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Gerar um retrato o mais nítido possível , de forma a fazer a encontrar os retratos de suspeito o mais próximo possível.. Utilizando </a:t>
            </a:r>
            <a:r>
              <a:rPr lang="pt-PT"/>
              <a:t>técnicas</a:t>
            </a:r>
            <a:r>
              <a:rPr lang="pt-PT"/>
              <a:t> de Deep Learning…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Avaliar a eficácia através de métricas, com base na base de dados usada..  das técnicas de Deep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e4e913a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Consultamos | Alargar o nosso background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orientar para adicionar algo ao que já existe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Estes papers deram nos (conhecimento de onde podíamos partir de base) e serviu de orientação do que podiamos realizar para alcançar os (nossos) objectivos do estágio.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backgroud &lt;- de base dos temas que iriamos trabalhar e  Alargar o nosso backgroud , orientar para adicionar algo ao que já existe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Na primeira semana, começou-se a ver o estado de arte existente na área. Junto da equipa dos nosso estágio, mentores e estudantes do turno da tarde encontramos (através de sugestão do Pedro) algo muito interessante para o nosso projecto: Pix2Pix.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 partir daí começou-se a correr esse mesmo programa, ao início a performance era baixa isto é muito </a:t>
            </a:r>
            <a:r>
              <a:rPr i="1" lang="pt-PT">
                <a:latin typeface="Arial"/>
                <a:ea typeface="Arial"/>
                <a:cs typeface="Arial"/>
                <a:sym typeface="Arial"/>
              </a:rPr>
              <a:t>blur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(pouco nítida) na imagem gerada e pouco percetível da correspondência da imagem gerada e a imagem real.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e4e913a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5516fd50_8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Exemplos | alterar a (quantidade) iluminação | a inverter (horizontalmente) a imagem,adicionar ruído a imagem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para assim rede neuronal (algortimo) + dados e + eficiente |na conquista de melhores resultados por estar mais treinada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Isto são exemplo de técnicas de data augmentation, alterar a (quantidade) iluminação , a a inverter (horizontalmente) a imagem, a adiciona ruído a imagem para assim a rede neuronal (algortimo) ter mais dados e ser mais eficiente na conquista de melhores resultados por estar mais treinada.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Na primeira semana, começou-se a ver o estado de arte existente na área. Junto da equipa dos nosso estágio, mentores e estudantes do turno da tarde encontramos (através de sugestão do Pedro) algo muito interessante para o nosso projecto: Pix2Pix.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A partir daí começou-se a correr esse mesmo programa, ao início a performance era baixa isto é muito </a:t>
            </a:r>
            <a:r>
              <a:rPr i="1" lang="pt-PT">
                <a:latin typeface="Arial"/>
                <a:ea typeface="Arial"/>
                <a:cs typeface="Arial"/>
                <a:sym typeface="Arial"/>
              </a:rPr>
              <a:t>blur </a:t>
            </a:r>
            <a:r>
              <a:rPr lang="pt-PT">
                <a:latin typeface="Arial"/>
                <a:ea typeface="Arial"/>
                <a:cs typeface="Arial"/>
                <a:sym typeface="Arial"/>
              </a:rPr>
              <a:t>(pouco nítida) na imagem gerada e pouco percetível da correspondência da imagem gerada e a imagem real.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e5516fd50_8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Utilizamos uma cGAN para gerar um retrato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fotorrealista com base no retrato original.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A rede é composta por 2 partes o </a:t>
            </a:r>
            <a:r>
              <a:rPr b="1" lang="pt-PT" sz="1800">
                <a:latin typeface="Arial"/>
                <a:ea typeface="Arial"/>
                <a:cs typeface="Arial"/>
                <a:sym typeface="Arial"/>
              </a:rPr>
              <a:t>Gerador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e o </a:t>
            </a:r>
            <a:r>
              <a:rPr b="1" lang="pt-PT" sz="1800">
                <a:latin typeface="Arial"/>
                <a:ea typeface="Arial"/>
                <a:cs typeface="Arial"/>
                <a:sym typeface="Arial"/>
              </a:rPr>
              <a:t>Discriminador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PT" sz="1800">
                <a:solidFill>
                  <a:srgbClr val="1F77B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aplica uma transformação ao input para gerar a imagem de output.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PT" sz="1800">
                <a:solidFill>
                  <a:srgbClr val="1F77B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compara a imagem de input com uma imagem desconhecida (pode ser uma imagem de outra pessoa do dataset ou a imagem de output do generator) e tenta adivinhar se foi produzida pelo generator.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5516fd50_8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Para treinar a rede usamos um dataset da Universidade de Hong Kong, composto por fotografias e sketches dos alunos da mesma.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Dividimos o dataset da seguinte forma, 150 imagens foram usadas para treino e 38 para teste.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ara avaliar os resultados também fizemos gráficos da loss obtida.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e5516fd50_8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4e913a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Para comparar a imagem gerada com a fotografia original foi utilizado o modelo VGG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Face.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Em que as ambas as imagens são convertidas para vetores.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E a decisão se as imagens são iguais ou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é baseada na distância entre os vetores.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5e4e913ae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5516fd50_8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5516fd50_8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Por fim, desenvolvemos um website (que iremos demonstrar a seguir) em 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que usa um sketch de uma face para gerar uma imagem semelhante a uma fotografia.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Arial"/>
                <a:ea typeface="Arial"/>
                <a:cs typeface="Arial"/>
                <a:sym typeface="Arial"/>
              </a:rPr>
              <a:t>Sendo depois esta fotografia gerada comparada com uma base de dados de fotografias.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5e5516fd50_8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>
  <p:cSld name="1_Cov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8" y="0"/>
            <a:ext cx="12188822" cy="687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1238393" y="984698"/>
            <a:ext cx="5561168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238393" y="3249560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1238393" y="2867834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body"/>
          </p:nvPr>
        </p:nvSpPr>
        <p:spPr>
          <a:xfrm>
            <a:off x="1238393" y="3631286"/>
            <a:ext cx="5561168" cy="347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bullets + 2 Pictures">
  <p:cSld name="Column bullets + 2 Picture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/>
          <p:nvPr>
            <p:ph idx="3" type="pic"/>
          </p:nvPr>
        </p:nvSpPr>
        <p:spPr>
          <a:xfrm>
            <a:off x="6549515" y="1875939"/>
            <a:ext cx="4347740" cy="205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/>
          <p:nvPr>
            <p:ph idx="4" type="pic"/>
          </p:nvPr>
        </p:nvSpPr>
        <p:spPr>
          <a:xfrm>
            <a:off x="6549515" y="4083775"/>
            <a:ext cx="4347740" cy="204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Picture">
  <p:cSld name="1 Pictu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72" name="Google Shape;72;p12"/>
          <p:cNvSpPr/>
          <p:nvPr>
            <p:ph idx="2" type="pic"/>
          </p:nvPr>
        </p:nvSpPr>
        <p:spPr>
          <a:xfrm>
            <a:off x="1890176" y="1927444"/>
            <a:ext cx="9251436" cy="4255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s">
  <p:cSld name="4 Picture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>
            <p:ph idx="2" type="pic"/>
          </p:nvPr>
        </p:nvSpPr>
        <p:spPr>
          <a:xfrm>
            <a:off x="6549515" y="1928034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/>
          <p:nvPr>
            <p:ph idx="3" type="pic"/>
          </p:nvPr>
        </p:nvSpPr>
        <p:spPr>
          <a:xfrm>
            <a:off x="6549515" y="4125515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/>
          <p:nvPr>
            <p:ph idx="4" type="pic"/>
          </p:nvPr>
        </p:nvSpPr>
        <p:spPr>
          <a:xfrm>
            <a:off x="1892590" y="1928034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3"/>
          <p:cNvSpPr/>
          <p:nvPr>
            <p:ph idx="5" type="pic"/>
          </p:nvPr>
        </p:nvSpPr>
        <p:spPr>
          <a:xfrm>
            <a:off x="1892590" y="4168805"/>
            <a:ext cx="4347740" cy="200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 flipH="1">
            <a:off x="0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ered Column Chart (Blue)">
  <p:cSld name="Custered Column Chart (Blue)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ered Column Chart">
  <p:cSld name="Custered Column Char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Stacked Chart (Blue)">
  <p:cSld name="Column Stacked Chart (Blue)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Stacked Chart">
  <p:cSld name="Column Stacked Char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 (Blue)">
  <p:cSld name="Pie Chart (Blue)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Pie Char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 (Blue)">
  <p:cSld name="Line Chart (Blue)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 bullets">
  <p:cSld name="Text 1 column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1773237" y="1884743"/>
            <a:ext cx="7970063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Line Char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 (Blue)">
  <p:cSld name="Area Chart (Blue)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">
  <p:cSld name="Area Char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1773238" y="2442117"/>
            <a:ext cx="4464676" cy="36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Blue)">
  <p:cSld name="Column Chart (Blue)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1)">
  <p:cSld name="Column Chart (1)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2)">
  <p:cSld name="Column Chart (2)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 (3)">
  <p:cSld name="Column Chart (3)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olumn Char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88824" cy="687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">
  <p:cSld name="Table 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Index">
    <p:bg>
      <p:bgPr>
        <a:solidFill>
          <a:srgbClr val="038AB7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143500" y="696412"/>
            <a:ext cx="5919788" cy="476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12857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1755711" y="495242"/>
            <a:ext cx="9789260" cy="5170545"/>
          </a:xfrm>
          <a:prstGeom prst="roundRect">
            <a:avLst>
              <a:gd fmla="val 2038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>
  <p:cSld name="Separator">
    <p:bg>
      <p:bgPr>
        <a:solidFill>
          <a:srgbClr val="038AB7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143500" y="696412"/>
            <a:ext cx="5919788" cy="476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1755711" y="495242"/>
            <a:ext cx="9789260" cy="5170545"/>
          </a:xfrm>
          <a:prstGeom prst="roundRect">
            <a:avLst>
              <a:gd fmla="val 2038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557939" y="25572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1773238" y="1884743"/>
            <a:ext cx="7970063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s">
  <p:cSld name="Text 2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598456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 bullets">
  <p:cSld name="Text 2 column bulle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3" type="body"/>
          </p:nvPr>
        </p:nvSpPr>
        <p:spPr>
          <a:xfrm>
            <a:off x="6598456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bullets + 1 Picture">
  <p:cSld name="Column bullets + 1 Pictur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flipH="1">
            <a:off x="-3" y="0"/>
            <a:ext cx="985765" cy="6867072"/>
          </a:xfrm>
          <a:prstGeom prst="rect">
            <a:avLst/>
          </a:prstGeom>
          <a:solidFill>
            <a:srgbClr val="038A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1773238" y="1884743"/>
            <a:ext cx="4464676" cy="4247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/>
          <p:nvPr>
            <p:ph idx="3" type="pic"/>
          </p:nvPr>
        </p:nvSpPr>
        <p:spPr>
          <a:xfrm>
            <a:off x="6549515" y="1875939"/>
            <a:ext cx="4347740" cy="4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754" y="479689"/>
            <a:ext cx="32625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25.png"/><Relationship Id="rId10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QUscpCkmWKc" TargetMode="External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1238393" y="1491170"/>
            <a:ext cx="61029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PT" sz="3600"/>
              <a:t>Deep Learning For Face Forensics</a:t>
            </a:r>
            <a:endParaRPr/>
          </a:p>
        </p:txBody>
      </p:sp>
      <p:sp>
        <p:nvSpPr>
          <p:cNvPr id="189" name="Google Shape;189;p32"/>
          <p:cNvSpPr txBox="1"/>
          <p:nvPr>
            <p:ph idx="4" type="body"/>
          </p:nvPr>
        </p:nvSpPr>
        <p:spPr>
          <a:xfrm>
            <a:off x="1238393" y="3478685"/>
            <a:ext cx="5561168" cy="788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pt-PT" sz="1800"/>
              <a:t>Gil Teixeira 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lang="pt-PT" sz="1800"/>
              <a:t>Manuel Curral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PT" sz="1800"/>
              <a:t>2</a:t>
            </a:r>
            <a:r>
              <a:rPr lang="pt-PT" sz="1800"/>
              <a:t>/</a:t>
            </a:r>
            <a:r>
              <a:rPr lang="pt-PT" sz="1800"/>
              <a:t>8</a:t>
            </a:r>
            <a:r>
              <a:rPr lang="pt-PT" sz="1800"/>
              <a:t>/20</a:t>
            </a:r>
            <a:r>
              <a:rPr lang="pt-PT" sz="1800"/>
              <a:t>19</a:t>
            </a:r>
            <a:endParaRPr sz="1800"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76" y="3472888"/>
            <a:ext cx="21526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Resultados - Geração de Imagem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69" y="1357763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219" y="1357763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2181" y="1336788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294" y="4125175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231" y="4125175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2156" y="4125175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hgjhg" id="275" name="Google Shape;275;p41" title="hjgjh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9331" y="1357750"/>
            <a:ext cx="2143769" cy="214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9287" y="4125131"/>
            <a:ext cx="2143863" cy="2143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1202913" y="3606925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Retrato original</a:t>
            </a:r>
            <a:endParaRPr/>
          </a:p>
        </p:txBody>
      </p:sp>
      <p:sp>
        <p:nvSpPr>
          <p:cNvPr id="278" name="Google Shape;278;p41"/>
          <p:cNvSpPr txBox="1"/>
          <p:nvPr/>
        </p:nvSpPr>
        <p:spPr>
          <a:xfrm>
            <a:off x="1266550" y="6310925"/>
            <a:ext cx="2016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Fotografia original</a:t>
            </a: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3995663" y="3480538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Retrato gerado - 2 </a:t>
            </a:r>
            <a:r>
              <a:rPr i="1" lang="pt-PT"/>
              <a:t>epochs</a:t>
            </a:r>
            <a:endParaRPr i="1"/>
          </a:p>
        </p:txBody>
      </p:sp>
      <p:sp>
        <p:nvSpPr>
          <p:cNvPr id="280" name="Google Shape;280;p41"/>
          <p:cNvSpPr txBox="1"/>
          <p:nvPr/>
        </p:nvSpPr>
        <p:spPr>
          <a:xfrm>
            <a:off x="6708913" y="3480550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Retrato gerado - 5 </a:t>
            </a:r>
            <a:r>
              <a:rPr i="1" lang="pt-PT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9422175" y="3480550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Retrato gerado - 10 </a:t>
            </a:r>
            <a:r>
              <a:rPr i="1" lang="pt-PT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3963863" y="6310900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Retrato gerado - 50 </a:t>
            </a:r>
            <a:r>
              <a:rPr i="1" lang="pt-PT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/>
        </p:nvSpPr>
        <p:spPr>
          <a:xfrm>
            <a:off x="6693025" y="6310900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Retrato gerado - 100 </a:t>
            </a:r>
            <a:r>
              <a:rPr i="1" lang="pt-PT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9422175" y="6310900"/>
            <a:ext cx="2016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Retrato gerado - 500 </a:t>
            </a:r>
            <a:r>
              <a:rPr i="1" lang="pt-PT">
                <a:solidFill>
                  <a:schemeClr val="dk1"/>
                </a:solidFill>
              </a:rPr>
              <a:t>epochs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Resultados - Identificação da Imagem</a:t>
            </a:r>
            <a:endParaRPr/>
          </a:p>
        </p:txBody>
      </p:sp>
      <p:sp>
        <p:nvSpPr>
          <p:cNvPr id="291" name="Google Shape;291;p42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92" name="Google Shape;292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275" y="1801125"/>
            <a:ext cx="4230076" cy="407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897" y="1493113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Demo</a:t>
            </a:r>
            <a:endParaRPr/>
          </a:p>
        </p:txBody>
      </p:sp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Deep learning for face forensics is a system that uses a face sketch [done by a police expert for example) to generate an image that resembles a photo. THis photo may tehn be used to search for the matching person in a database of photos (for example, a DB of mugshots of suspects).&#10;&#10;portuguese:&#10;Aprendizado profundo para retrato forenses é um sistema que usa um sketch de uma face (feito por exemplo por um perito de uma força policial) para gerar uma imagem semelhante a uma fotografia. Esta fotografia gerada pode então ser usada para procurar a pessoa que lhe corresponde numa base de dados de fotografias (por exemplo de mugshots de suspeitos)." id="301" name="Google Shape;301;p43" title="Demo Deep Learning For Face Forensics site: Methods for matching facial sketches to mugshot pictur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013" y="1019094"/>
            <a:ext cx="7291975" cy="5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Conclusões</a:t>
            </a:r>
            <a:endParaRPr/>
          </a:p>
        </p:txBody>
      </p:sp>
      <p:sp>
        <p:nvSpPr>
          <p:cNvPr id="307" name="Google Shape;307;p44"/>
          <p:cNvSpPr txBox="1"/>
          <p:nvPr>
            <p:ph idx="2" type="body"/>
          </p:nvPr>
        </p:nvSpPr>
        <p:spPr>
          <a:xfrm>
            <a:off x="1773937" y="1534043"/>
            <a:ext cx="83961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Contacto com o dia a dia de um </a:t>
            </a:r>
            <a:r>
              <a:rPr lang="pt-PT" sz="2800"/>
              <a:t>investigador e a comunicação dentro da equipa.</a:t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pt-PT" sz="2800"/>
              <a:t>Aceleração</a:t>
            </a:r>
            <a:r>
              <a:rPr lang="pt-PT" sz="2800"/>
              <a:t> do processo de aprendizagem de técnicas de deep learning.</a:t>
            </a:r>
            <a:endParaRPr/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37" y="3609850"/>
            <a:ext cx="3866575" cy="30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149" y="3570888"/>
            <a:ext cx="3566370" cy="3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Trabalho futuro</a:t>
            </a:r>
            <a:endParaRPr/>
          </a:p>
        </p:txBody>
      </p:sp>
      <p:sp>
        <p:nvSpPr>
          <p:cNvPr id="317" name="Google Shape;317;p45"/>
          <p:cNvSpPr txBox="1"/>
          <p:nvPr>
            <p:ph idx="2" type="body"/>
          </p:nvPr>
        </p:nvSpPr>
        <p:spPr>
          <a:xfrm>
            <a:off x="1773623" y="1897400"/>
            <a:ext cx="9588900" cy="424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Utilização de outros datasets.</a:t>
            </a:r>
            <a:endParaRPr sz="28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N</a:t>
            </a:r>
            <a:r>
              <a:rPr lang="pt-PT" sz="2800"/>
              <a:t>a identificação da fotografia original, seria interessante ter em consideração outras características que não são possíveis de demonstrar num retrato, como: a cor de cabelo e olhos, idade, etnia, peso e altura.</a:t>
            </a:r>
            <a:endParaRPr sz="28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1708456" y="559113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Enquadramento</a:t>
            </a:r>
            <a:endParaRPr/>
          </a:p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1327977" y="1884750"/>
            <a:ext cx="73281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Char char="•"/>
            </a:pPr>
            <a:r>
              <a:rPr lang="pt-PT" sz="2800"/>
              <a:t>Retratos faciais são usados para identificar e apreender suspeitos.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O método atual de identificação de suspeitos é lento e tedioso e pode nem levar à apreensão oportuna do suspeito.</a:t>
            </a:r>
            <a:endParaRPr sz="28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Necessidade de um método mais eficiente que consiga gerar retratos realistas de faces suspeitas.</a:t>
            </a:r>
            <a:endParaRPr/>
          </a:p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75" y="8862400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5175" y="2025643"/>
            <a:ext cx="2977450" cy="385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Objetivos</a:t>
            </a:r>
            <a:endParaRPr/>
          </a:p>
        </p:txBody>
      </p:sp>
      <p:sp>
        <p:nvSpPr>
          <p:cNvPr id="205" name="Google Shape;205;p34"/>
          <p:cNvSpPr txBox="1"/>
          <p:nvPr>
            <p:ph idx="2" type="body"/>
          </p:nvPr>
        </p:nvSpPr>
        <p:spPr>
          <a:xfrm>
            <a:off x="1560625" y="1478775"/>
            <a:ext cx="105660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Desenvolvimento de um </a:t>
            </a:r>
            <a:r>
              <a:rPr lang="pt-PT" sz="2800"/>
              <a:t>método de conversão de esboço para fotografia.</a:t>
            </a:r>
            <a:endParaRPr sz="2800"/>
          </a:p>
          <a:p>
            <a:pPr indent="-393700" lvl="0" marL="342900" rtl="0" algn="l"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pt-PT" sz="2800"/>
              <a:t>Aplicar técnicas de deep learning e avaliar a sua eficácia neste reconhecimento facial em específico.</a:t>
            </a:r>
            <a:endParaRPr sz="2800"/>
          </a:p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0" r="1777" t="0"/>
          <a:stretch/>
        </p:blipFill>
        <p:spPr>
          <a:xfrm>
            <a:off x="1403525" y="3580650"/>
            <a:ext cx="3022575" cy="30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826" y="3580650"/>
            <a:ext cx="3077475" cy="307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1026" y="3580640"/>
            <a:ext cx="3077475" cy="307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1666725" y="1884750"/>
            <a:ext cx="62778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Char char="•"/>
            </a:pPr>
            <a:r>
              <a:rPr lang="pt-PT" sz="2800"/>
              <a:t>Análise do estado da arte:</a:t>
            </a:r>
            <a:endParaRPr sz="2800"/>
          </a:p>
          <a:p>
            <a:pPr indent="-2540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‘Face Photo-Sketch Synthesis and Recognition’;</a:t>
            </a:r>
            <a:endParaRPr sz="2800"/>
          </a:p>
          <a:p>
            <a:pPr indent="-2540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pt-PT" sz="2800"/>
              <a:t>‘Biometric Systems Interaction Assessment: The State of the Art’;</a:t>
            </a:r>
            <a:endParaRPr sz="2800"/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125" y="1884738"/>
            <a:ext cx="24384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23" name="Google Shape;223;p36"/>
          <p:cNvSpPr txBox="1"/>
          <p:nvPr>
            <p:ph idx="2" type="body"/>
          </p:nvPr>
        </p:nvSpPr>
        <p:spPr>
          <a:xfrm>
            <a:off x="1773237" y="1884743"/>
            <a:ext cx="83961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Preparação e pré-processamento dos dados.</a:t>
            </a:r>
            <a:endParaRPr sz="2800"/>
          </a:p>
          <a:p>
            <a:pPr indent="-393700" lvl="0" marL="3429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Uso de técnicas de data augmentation.</a:t>
            </a:r>
            <a:endParaRPr sz="2800"/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51423" r="0" t="0"/>
          <a:stretch/>
        </p:blipFill>
        <p:spPr>
          <a:xfrm>
            <a:off x="6540544" y="3420213"/>
            <a:ext cx="277150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4">
            <a:alphaModFix/>
          </a:blip>
          <a:srcRect b="0" l="51423" r="0" t="0"/>
          <a:stretch/>
        </p:blipFill>
        <p:spPr>
          <a:xfrm>
            <a:off x="9323794" y="3405950"/>
            <a:ext cx="27715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 rotWithShape="1">
          <a:blip r:embed="rId5">
            <a:alphaModFix/>
          </a:blip>
          <a:srcRect b="0" l="0" r="50389" t="0"/>
          <a:stretch/>
        </p:blipFill>
        <p:spPr>
          <a:xfrm>
            <a:off x="985794" y="3405938"/>
            <a:ext cx="28305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5">
            <a:alphaModFix/>
          </a:blip>
          <a:srcRect b="0" l="51423" r="0" t="0"/>
          <a:stretch/>
        </p:blipFill>
        <p:spPr>
          <a:xfrm>
            <a:off x="3769044" y="3405950"/>
            <a:ext cx="27715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2" type="body"/>
          </p:nvPr>
        </p:nvSpPr>
        <p:spPr>
          <a:xfrm>
            <a:off x="1773923" y="1670700"/>
            <a:ext cx="97038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pt-PT"/>
              <a:t>Utilização de conditional generative adversarial network (cGAN) para mapear o sketch à fotografia original.</a:t>
            </a:r>
            <a:endParaRPr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PT"/>
              <a:t>A rede é composta por 2 partes o </a:t>
            </a:r>
            <a:r>
              <a:rPr b="1" lang="pt-PT"/>
              <a:t>Gerador </a:t>
            </a:r>
            <a:r>
              <a:rPr lang="pt-PT"/>
              <a:t>e o </a:t>
            </a:r>
            <a:r>
              <a:rPr b="1" lang="pt-PT"/>
              <a:t>Discriminador</a:t>
            </a:r>
            <a:r>
              <a:rPr lang="pt-PT"/>
              <a:t>.</a:t>
            </a:r>
            <a:endParaRPr sz="1100"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1773931" y="362663"/>
            <a:ext cx="7969370" cy="82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35" name="Google Shape;235;p37"/>
          <p:cNvSpPr txBox="1"/>
          <p:nvPr>
            <p:ph idx="12" type="sldNum"/>
          </p:nvPr>
        </p:nvSpPr>
        <p:spPr>
          <a:xfrm>
            <a:off x="-3" y="5877273"/>
            <a:ext cx="985767" cy="61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426" y="3266350"/>
            <a:ext cx="3430075" cy="33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459" y="3266350"/>
            <a:ext cx="5534876" cy="33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43" name="Google Shape;243;p38"/>
          <p:cNvSpPr txBox="1"/>
          <p:nvPr>
            <p:ph idx="2" type="body"/>
          </p:nvPr>
        </p:nvSpPr>
        <p:spPr>
          <a:xfrm>
            <a:off x="1773924" y="1188871"/>
            <a:ext cx="93354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PT" sz="2400"/>
              <a:t>Treino da rede neuronal com um dataset de 150 imagens e teste com as restantes 38.</a:t>
            </a:r>
            <a:endParaRPr sz="2400"/>
          </a:p>
          <a:p>
            <a:pPr indent="-3175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t-PT" sz="2400"/>
              <a:t>Avaliação dos resultados usando gráficos da loss obtida.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11988" l="0" r="32957" t="30812"/>
          <a:stretch/>
        </p:blipFill>
        <p:spPr>
          <a:xfrm>
            <a:off x="2019288" y="2834300"/>
            <a:ext cx="7905374" cy="37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703375" y="1491575"/>
            <a:ext cx="9766500" cy="4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PT" sz="1800"/>
              <a:t>Utilização do modelo VGG Face </a:t>
            </a:r>
            <a:r>
              <a:rPr lang="pt-PT" sz="1800"/>
              <a:t>para comparar a </a:t>
            </a:r>
            <a:r>
              <a:rPr lang="pt-PT" sz="1800"/>
              <a:t>imagem gerada com as fotografias originais.</a:t>
            </a:r>
            <a:endParaRPr sz="1800"/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PT" sz="1800"/>
              <a:t>As imagens (retrato gerado e fotografia) são representadas como vetores. A decisão se as imagens são iguais ou não é baseada na distância entre os vetores.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13" y="3875650"/>
            <a:ext cx="10338823" cy="28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1773931" y="362663"/>
            <a:ext cx="7969500" cy="82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Trabalho desenvolvido</a:t>
            </a:r>
            <a:endParaRPr/>
          </a:p>
        </p:txBody>
      </p:sp>
      <p:sp>
        <p:nvSpPr>
          <p:cNvPr id="260" name="Google Shape;260;p40"/>
          <p:cNvSpPr txBox="1"/>
          <p:nvPr>
            <p:ph idx="2" type="body"/>
          </p:nvPr>
        </p:nvSpPr>
        <p:spPr>
          <a:xfrm>
            <a:off x="1773223" y="1884750"/>
            <a:ext cx="9298200" cy="424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342900" rtl="0" algn="l">
              <a:spcBef>
                <a:spcPts val="2200"/>
              </a:spcBef>
              <a:spcAft>
                <a:spcPts val="0"/>
              </a:spcAft>
              <a:buSzPts val="2800"/>
              <a:buChar char="•"/>
            </a:pPr>
            <a:r>
              <a:rPr lang="pt-PT" sz="2800"/>
              <a:t>Elaboração de um website em que se carrega um sketch, é gerado um retrato fotorrealista com base no sketch e mostra 3 fotografias mais similares.</a:t>
            </a:r>
            <a:endParaRPr sz="2800"/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-3" y="5877273"/>
            <a:ext cx="985800" cy="61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222944"/>
      </a:dk2>
      <a:lt2>
        <a:srgbClr val="D1DFE9"/>
      </a:lt2>
      <a:accent1>
        <a:srgbClr val="222944"/>
      </a:accent1>
      <a:accent2>
        <a:srgbClr val="008FBE"/>
      </a:accent2>
      <a:accent3>
        <a:srgbClr val="51C0DF"/>
      </a:accent3>
      <a:accent4>
        <a:srgbClr val="939598"/>
      </a:accent4>
      <a:accent5>
        <a:srgbClr val="F1F2F2"/>
      </a:accent5>
      <a:accent6>
        <a:srgbClr val="4D829B"/>
      </a:accent6>
      <a:hlink>
        <a:srgbClr val="57C9FF"/>
      </a:hlink>
      <a:folHlink>
        <a:srgbClr val="008F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